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4" r:id="rId10"/>
  </p:sldIdLst>
  <p:sldSz cx="14630400" cy="8229600"/>
  <p:notesSz cx="8229600" cy="14630400"/>
  <p:embeddedFontLst>
    <p:embeddedFont>
      <p:font typeface="Calibri (MS) Bold" panose="020B0604020202020204" charset="0"/>
      <p:regular r:id="rId12"/>
    </p:embeddedFont>
    <p:embeddedFont>
      <p:font typeface="Crimson Pro Semi Bold" panose="020B0604020202020204" charset="0"/>
      <p:regular r:id="rId13"/>
    </p:embeddedFont>
    <p:embeddedFont>
      <p:font typeface="Heebo" pitchFamily="2" charset="-79"/>
      <p:regular r:id="rId14"/>
      <p:bold r:id="rId15"/>
    </p:embeddedFont>
    <p:embeddedFont>
      <p:font typeface="Roboto" panose="02000000000000000000" pitchFamily="2" charset="0"/>
      <p:regular r:id="rId16"/>
      <p:bold r:id="rId17"/>
    </p:embeddedFont>
    <p:embeddedFont>
      <p:font typeface="Roboto Bold" panose="02000000000000000000" charset="0"/>
      <p:regular r:id="rId18"/>
      <p:bold r:id="rId19"/>
    </p:embeddedFont>
    <p:embeddedFont>
      <p:font typeface="Roboto Slab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57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048C5-E1D3-8156-C860-C31F33B3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B800D4-C7F7-B515-B8F2-05C58DE53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EE527D-8851-2760-5E65-855FDA049D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0BFDB7-6D2B-CB7C-D275-08AFCD248B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22DD97-D7F6-666A-B3EE-C22175157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40ABA-89CB-FA1D-8648-3C4F593E05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92CF2-D82D-8237-BF50-1DA0F59F7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9240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5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  <p:txBody>
            <a:bodyPr/>
            <a:lstStyle/>
            <a:p>
              <a:endParaRPr lang="en-IN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</p:spPr>
          <p:txBody>
            <a:bodyPr/>
            <a:lstStyle/>
            <a:p>
              <a:endParaRPr lang="en-IN" sz="144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1857635"/>
            <a:ext cx="5486400" cy="6371965"/>
          </a:xfrm>
          <a:custGeom>
            <a:avLst/>
            <a:gdLst/>
            <a:ahLst/>
            <a:cxnLst/>
            <a:rect l="l" t="t" r="r" b="b"/>
            <a:pathLst>
              <a:path w="6858000" h="7947586">
                <a:moveTo>
                  <a:pt x="0" y="0"/>
                </a:moveTo>
                <a:lnTo>
                  <a:pt x="6858000" y="0"/>
                </a:lnTo>
                <a:lnTo>
                  <a:pt x="6858000" y="7947586"/>
                </a:lnTo>
                <a:lnTo>
                  <a:pt x="0" y="7947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824" b="-10610"/>
            </a:stretch>
          </a:blipFill>
        </p:spPr>
        <p:txBody>
          <a:bodyPr/>
          <a:lstStyle/>
          <a:p>
            <a:endParaRPr lang="en-IN" sz="1440"/>
          </a:p>
        </p:txBody>
      </p:sp>
      <p:grpSp>
        <p:nvGrpSpPr>
          <p:cNvPr id="7" name="Group 7"/>
          <p:cNvGrpSpPr/>
          <p:nvPr/>
        </p:nvGrpSpPr>
        <p:grpSpPr>
          <a:xfrm>
            <a:off x="6249710" y="2149297"/>
            <a:ext cx="7015521" cy="838250"/>
            <a:chOff x="-50800" y="0"/>
            <a:chExt cx="11692534" cy="13970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41734" cy="1181298"/>
            </a:xfrm>
            <a:custGeom>
              <a:avLst/>
              <a:gdLst/>
              <a:ahLst/>
              <a:cxnLst/>
              <a:rect l="l" t="t" r="r" b="b"/>
              <a:pathLst>
                <a:path w="11641734" h="1181298">
                  <a:moveTo>
                    <a:pt x="0" y="0"/>
                  </a:moveTo>
                  <a:lnTo>
                    <a:pt x="11641734" y="0"/>
                  </a:lnTo>
                  <a:lnTo>
                    <a:pt x="1164173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50800" y="196733"/>
              <a:ext cx="11641733" cy="12003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550"/>
                </a:lnSpc>
              </a:pPr>
              <a:r>
                <a:rPr lang="en-US" sz="4450" dirty="0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Employee Salary Analysis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49710" y="2969078"/>
            <a:ext cx="7556421" cy="1219829"/>
            <a:chOff x="0" y="0"/>
            <a:chExt cx="12594035" cy="2033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3283"/>
              <a:ext cx="12594035" cy="19097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Transform raw data into actionable insights with Python. Discover powerful tools like Pandas, NumPy, and </a:t>
              </a:r>
              <a:r>
                <a:rPr lang="en-US" sz="1750" dirty="0" err="1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Sklearn</a:t>
              </a:r>
              <a:r>
                <a:rPr lang="en-US" sz="1750" dirty="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. Achieve a data-driven understanding of your workforce.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76380" y="5125879"/>
            <a:ext cx="370523" cy="370523"/>
            <a:chOff x="0" y="0"/>
            <a:chExt cx="617538" cy="6175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144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31179" y="4194063"/>
            <a:ext cx="6736181" cy="609912"/>
            <a:chOff x="-287157" y="0"/>
            <a:chExt cx="4229912" cy="10165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42755" cy="661392"/>
            </a:xfrm>
            <a:custGeom>
              <a:avLst/>
              <a:gdLst/>
              <a:ahLst/>
              <a:cxnLst/>
              <a:rect l="l" t="t" r="r" b="b"/>
              <a:pathLst>
                <a:path w="3942755" h="661392">
                  <a:moveTo>
                    <a:pt x="0" y="0"/>
                  </a:moveTo>
                  <a:lnTo>
                    <a:pt x="3942755" y="0"/>
                  </a:lnTo>
                  <a:lnTo>
                    <a:pt x="3942755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287157" y="288452"/>
              <a:ext cx="3942755" cy="7280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099"/>
                </a:lnSpc>
              </a:pPr>
              <a:r>
                <a:rPr lang="en-US" sz="2200" b="1" dirty="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TEAM MEMBERS : </a:t>
              </a:r>
            </a:p>
            <a:p>
              <a:pPr>
                <a:lnSpc>
                  <a:spcPts val="3099"/>
                </a:lnSpc>
              </a:pPr>
              <a:r>
                <a:rPr lang="en-US" sz="2200" b="1" dirty="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KUMAR KASHYAP (202410116100106)</a:t>
              </a:r>
            </a:p>
            <a:p>
              <a:pPr>
                <a:lnSpc>
                  <a:spcPts val="3099"/>
                </a:lnSpc>
              </a:pPr>
              <a:r>
                <a:rPr lang="en-US" sz="2200" b="1" dirty="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KUNAL SINGH (202410116100109)</a:t>
              </a:r>
            </a:p>
            <a:p>
              <a:pPr>
                <a:lnSpc>
                  <a:spcPts val="3099"/>
                </a:lnSpc>
              </a:pPr>
              <a:r>
                <a:rPr lang="en-US" sz="2200" b="1" dirty="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GAURAV VISHWAKARMA </a:t>
              </a:r>
              <a:r>
                <a:rPr lang="en-US" sz="2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200" b="1" dirty="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(202410116100076)</a:t>
              </a:r>
            </a:p>
            <a:p>
              <a:pPr>
                <a:lnSpc>
                  <a:spcPts val="3099"/>
                </a:lnSpc>
              </a:pPr>
              <a:r>
                <a:rPr lang="en-US" sz="2200" b="1" dirty="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LAVISH NEHRA (202410116100111)</a:t>
              </a:r>
            </a:p>
            <a:p>
              <a:pPr>
                <a:lnSpc>
                  <a:spcPts val="3099"/>
                </a:lnSpc>
              </a:pPr>
              <a:endParaRPr lang="en-US" sz="2200" b="1" dirty="0">
                <a:solidFill>
                  <a:srgbClr val="15213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58401" y="6370447"/>
            <a:ext cx="4501207" cy="1547851"/>
            <a:chOff x="0" y="0"/>
            <a:chExt cx="7502012" cy="25797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72190" cy="1846660"/>
            </a:xfrm>
            <a:custGeom>
              <a:avLst/>
              <a:gdLst/>
              <a:ahLst/>
              <a:cxnLst/>
              <a:rect l="l" t="t" r="r" b="b"/>
              <a:pathLst>
                <a:path w="5572190" h="1846660">
                  <a:moveTo>
                    <a:pt x="0" y="0"/>
                  </a:moveTo>
                  <a:lnTo>
                    <a:pt x="5572190" y="0"/>
                  </a:lnTo>
                  <a:lnTo>
                    <a:pt x="5572190" y="1846660"/>
                  </a:lnTo>
                  <a:lnTo>
                    <a:pt x="0" y="184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25022" y="669987"/>
              <a:ext cx="5876990" cy="19097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640"/>
                </a:lnSpc>
              </a:pPr>
              <a:r>
                <a:rPr lang="en-US" sz="2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FACULTY :</a:t>
              </a:r>
            </a:p>
            <a:p>
              <a:pPr>
                <a:lnSpc>
                  <a:spcPts val="2640"/>
                </a:lnSpc>
              </a:pPr>
              <a:r>
                <a:rPr lang="en-US" sz="2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MR APOORV JAIN</a:t>
              </a:r>
            </a:p>
            <a:p>
              <a:pPr>
                <a:lnSpc>
                  <a:spcPts val="2640"/>
                </a:lnSpc>
              </a:pPr>
              <a:r>
                <a:rPr lang="en-US" sz="22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ASSISTANT PROFESSOR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CE53D34-17F1-A577-1602-B8B31DBB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" y="52593"/>
            <a:ext cx="14508480" cy="1752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58376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950" y="1671518"/>
            <a:ext cx="13144500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Salary analysis is vital in HR and financial planning. Fair compensation ensures employee satisfaction. It also aids in effective budget decisions.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2950" y="2589371"/>
            <a:ext cx="1314450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objective is to build a predictive model using Linear Regression. This will enhance decision-making processes in HR.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406378"/>
            <a:ext cx="6313289" cy="43195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1781" y="3379827"/>
            <a:ext cx="3668554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importance of salary analysis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581781" y="3923705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Attracting top talent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1781" y="4337566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Reducing turnover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1781" y="4751427"/>
            <a:ext cx="63132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Staying competitive</a:t>
            </a:r>
            <a:endParaRPr lang="en-US" sz="1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452330-E8D6-0161-D4C3-19FB6A9D9851}"/>
              </a:ext>
            </a:extLst>
          </p:cNvPr>
          <p:cNvSpPr/>
          <p:nvPr/>
        </p:nvSpPr>
        <p:spPr>
          <a:xfrm>
            <a:off x="12734693" y="7515922"/>
            <a:ext cx="1817648" cy="63561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908566"/>
            <a:ext cx="7072313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Problem Statement &amp; Objectives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7235" y="1882616"/>
            <a:ext cx="76695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Manual salary estimation is prone to bias and inaccuracies. Subjective assessments can lead to unfair compensation.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7235" y="2793444"/>
            <a:ext cx="76695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model aims to predict salary based on experience, age, and gender. Additionally, it provides real-time user predictions.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37235" y="3941207"/>
            <a:ext cx="473869" cy="47386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" y="3980676"/>
            <a:ext cx="315873" cy="39493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21725" y="3941207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Automated predictions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1421725" y="4396502"/>
            <a:ext cx="3045023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Eliminate bias and subjective assessments in salary estimation, ensuring fair compensation decisions.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4677370" y="3941207"/>
            <a:ext cx="473869" cy="47386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368" y="3980676"/>
            <a:ext cx="315873" cy="3949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61861" y="3941207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Real-time analysis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5361861" y="4396502"/>
            <a:ext cx="3045023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Enable HR professionals to quickly generate salary predictions based on user-defined parameters.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37235" y="6191845"/>
            <a:ext cx="473869" cy="47386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33" y="6231315"/>
            <a:ext cx="315873" cy="39493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421725" y="619184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Data-driven insights</a:t>
            </a:r>
            <a:endParaRPr lang="en-US" sz="2050" dirty="0"/>
          </a:p>
        </p:txBody>
      </p:sp>
      <p:sp>
        <p:nvSpPr>
          <p:cNvPr id="17" name="Text 11"/>
          <p:cNvSpPr/>
          <p:nvPr/>
        </p:nvSpPr>
        <p:spPr>
          <a:xfrm>
            <a:off x="1421725" y="6647140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 actionable insights and trends in salary data, supporting strategic planning.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  <p:txBody>
            <a:bodyPr/>
            <a:lstStyle/>
            <a:p>
              <a:endParaRPr lang="en-IN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</p:spPr>
          <p:txBody>
            <a:bodyPr/>
            <a:lstStyle/>
            <a:p>
              <a:endParaRPr lang="en-IN" sz="144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sz="1440"/>
          </a:p>
        </p:txBody>
      </p:sp>
      <p:grpSp>
        <p:nvGrpSpPr>
          <p:cNvPr id="7" name="Group 7"/>
          <p:cNvGrpSpPr/>
          <p:nvPr/>
        </p:nvGrpSpPr>
        <p:grpSpPr>
          <a:xfrm>
            <a:off x="6280190" y="1344578"/>
            <a:ext cx="7372707" cy="708779"/>
            <a:chOff x="0" y="0"/>
            <a:chExt cx="12287845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87845" cy="1181298"/>
            </a:xfrm>
            <a:custGeom>
              <a:avLst/>
              <a:gdLst/>
              <a:ahLst/>
              <a:cxnLst/>
              <a:rect l="l" t="t" r="r" b="b"/>
              <a:pathLst>
                <a:path w="12287845" h="1181298">
                  <a:moveTo>
                    <a:pt x="0" y="0"/>
                  </a:moveTo>
                  <a:lnTo>
                    <a:pt x="12287845" y="0"/>
                  </a:lnTo>
                  <a:lnTo>
                    <a:pt x="1228784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287845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550"/>
                </a:lnSpc>
              </a:pPr>
              <a:r>
                <a:rPr lang="en-US" sz="4450" dirty="0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Python's Powerful Libraries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6280190" y="3143726"/>
            <a:ext cx="566976" cy="566976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sz="1440"/>
          </a:p>
        </p:txBody>
      </p:sp>
      <p:grpSp>
        <p:nvGrpSpPr>
          <p:cNvPr id="11" name="Group 11"/>
          <p:cNvGrpSpPr/>
          <p:nvPr/>
        </p:nvGrpSpPr>
        <p:grpSpPr>
          <a:xfrm>
            <a:off x="6280190" y="3937516"/>
            <a:ext cx="2291953" cy="354330"/>
            <a:chOff x="0" y="0"/>
            <a:chExt cx="381992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381992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Pandas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80190" y="4427934"/>
            <a:ext cx="2291953" cy="725805"/>
            <a:chOff x="0" y="0"/>
            <a:chExt cx="3819922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19922" cy="1209675"/>
            </a:xfrm>
            <a:custGeom>
              <a:avLst/>
              <a:gdLst/>
              <a:ahLst/>
              <a:cxnLst/>
              <a:rect l="l" t="t" r="r" b="b"/>
              <a:pathLst>
                <a:path w="3819922" h="1209675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381992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For data manipulation and analysis.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8912304" y="3143726"/>
            <a:ext cx="566976" cy="566976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1440"/>
          </a:p>
        </p:txBody>
      </p:sp>
      <p:grpSp>
        <p:nvGrpSpPr>
          <p:cNvPr id="18" name="Group 18"/>
          <p:cNvGrpSpPr/>
          <p:nvPr/>
        </p:nvGrpSpPr>
        <p:grpSpPr>
          <a:xfrm>
            <a:off x="8912304" y="3937516"/>
            <a:ext cx="2292072" cy="354330"/>
            <a:chOff x="0" y="0"/>
            <a:chExt cx="3820120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20120" cy="590550"/>
            </a:xfrm>
            <a:custGeom>
              <a:avLst/>
              <a:gdLst/>
              <a:ahLst/>
              <a:cxnLst/>
              <a:rect l="l" t="t" r="r" b="b"/>
              <a:pathLst>
                <a:path w="3820120" h="59055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382012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NumPy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12304" y="4427935"/>
            <a:ext cx="2292072" cy="1088708"/>
            <a:chOff x="0" y="0"/>
            <a:chExt cx="3820120" cy="181451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20120" cy="1814513"/>
            </a:xfrm>
            <a:custGeom>
              <a:avLst/>
              <a:gdLst/>
              <a:ahLst/>
              <a:cxnLst/>
              <a:rect l="l" t="t" r="r" b="b"/>
              <a:pathLst>
                <a:path w="3820120" h="1814513">
                  <a:moveTo>
                    <a:pt x="0" y="0"/>
                  </a:moveTo>
                  <a:lnTo>
                    <a:pt x="3820120" y="0"/>
                  </a:lnTo>
                  <a:lnTo>
                    <a:pt x="3820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3820120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For numerical computations and statistics.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11544538" y="3143726"/>
            <a:ext cx="566976" cy="566976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sz="1440"/>
          </a:p>
        </p:txBody>
      </p:sp>
      <p:grpSp>
        <p:nvGrpSpPr>
          <p:cNvPr id="25" name="Group 25"/>
          <p:cNvGrpSpPr/>
          <p:nvPr/>
        </p:nvGrpSpPr>
        <p:grpSpPr>
          <a:xfrm>
            <a:off x="11544538" y="3937516"/>
            <a:ext cx="2291953" cy="354330"/>
            <a:chOff x="0" y="0"/>
            <a:chExt cx="3819922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381992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 dirty="0" err="1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Sklearn</a:t>
              </a:r>
              <a:endParaRPr lang="en-US" sz="2200" dirty="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544538" y="4427934"/>
            <a:ext cx="2291953" cy="725805"/>
            <a:chOff x="0" y="0"/>
            <a:chExt cx="3819922" cy="12096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19922" cy="1209675"/>
            </a:xfrm>
            <a:custGeom>
              <a:avLst/>
              <a:gdLst/>
              <a:ahLst/>
              <a:cxnLst/>
              <a:rect l="l" t="t" r="r" b="b"/>
              <a:pathLst>
                <a:path w="3819922" h="1209675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381992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For machine learning  models.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280190" y="5771793"/>
            <a:ext cx="7556421" cy="362903"/>
            <a:chOff x="0" y="0"/>
            <a:chExt cx="12594035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44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These libraries make salary analysis efficient and insightful.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089" y="760452"/>
            <a:ext cx="5362813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Dataset Overview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7089" y="1752481"/>
            <a:ext cx="7642622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used the Employee_Salary_Dataset.csv. Key features include Experience, Age, Gender, and Salary (Target). Data cleaning involved removing missing values. We also removed the irrelevant ID column to clean the data.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089" y="3023473"/>
            <a:ext cx="536258" cy="5362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7089" y="3774162"/>
            <a:ext cx="233303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Experience Years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237089" y="4238030"/>
            <a:ext cx="2333030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Years of professional work experience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826" y="3023473"/>
            <a:ext cx="536258" cy="5362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1826" y="3774162"/>
            <a:ext cx="233303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Age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8891826" y="4238030"/>
            <a:ext cx="233303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Employee age in years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6562" y="3023473"/>
            <a:ext cx="536258" cy="53625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6562" y="3774162"/>
            <a:ext cx="23331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Gender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1546562" y="4238030"/>
            <a:ext cx="233314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Employee gender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089" y="5568077"/>
            <a:ext cx="536258" cy="53625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37089" y="6318766"/>
            <a:ext cx="233303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Salary (Target)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6237089" y="6782633"/>
            <a:ext cx="2333030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Annual salary in local currency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28D2EC-386F-54FF-F9C8-2C9554BB5534}"/>
              </a:ext>
            </a:extLst>
          </p:cNvPr>
          <p:cNvSpPr/>
          <p:nvPr/>
        </p:nvSpPr>
        <p:spPr>
          <a:xfrm>
            <a:off x="12734693" y="7527073"/>
            <a:ext cx="1817648" cy="63561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778" y="512683"/>
            <a:ext cx="3613071" cy="45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Methodology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5778" y="1253252"/>
            <a:ext cx="1361884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approach follows a step-by-step process. It starts with data collection and preprocessing. Feature selection and train-test split are crucial steps. The model is then trained, evaluated, and used for predictions.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8" y="1646992"/>
            <a:ext cx="722590" cy="8671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45062" y="1791414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Collection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445062" y="2103834"/>
            <a:ext cx="1267956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Gather relevant employee data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8" y="2514124"/>
            <a:ext cx="722590" cy="8671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45062" y="2658547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Preprocessing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1445062" y="2970967"/>
            <a:ext cx="1267956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Clean and format data for modeling</a:t>
            </a:r>
            <a:endParaRPr lang="en-US" sz="1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78" y="3381256"/>
            <a:ext cx="722590" cy="8671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45062" y="3525679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Feature Selection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445062" y="3838099"/>
            <a:ext cx="1267956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key predictive features</a:t>
            </a:r>
            <a:endParaRPr lang="en-US" sz="11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78" y="4248388"/>
            <a:ext cx="722590" cy="8671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45062" y="4392811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Train-Test Split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1445062" y="4705231"/>
            <a:ext cx="1267956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Divide data for training and validation</a:t>
            </a:r>
            <a:endParaRPr lang="en-US" sz="11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78" y="5115520"/>
            <a:ext cx="722590" cy="86713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45062" y="5259943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 Training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1445062" y="5572363"/>
            <a:ext cx="1267956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Train the Linear Regression model</a:t>
            </a:r>
            <a:endParaRPr lang="en-US" sz="11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78" y="5982652"/>
            <a:ext cx="722590" cy="86713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45062" y="6127075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Evaluation</a:t>
            </a:r>
            <a:endParaRPr lang="en-US" sz="1400" dirty="0"/>
          </a:p>
        </p:txBody>
      </p:sp>
      <p:sp>
        <p:nvSpPr>
          <p:cNvPr id="21" name="Text 13"/>
          <p:cNvSpPr/>
          <p:nvPr/>
        </p:nvSpPr>
        <p:spPr>
          <a:xfrm>
            <a:off x="1445062" y="6439495"/>
            <a:ext cx="1267956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Assess model performance</a:t>
            </a:r>
            <a:endParaRPr lang="en-US" sz="11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78" y="6849785"/>
            <a:ext cx="722590" cy="867132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445062" y="6994208"/>
            <a:ext cx="180653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Prediction</a:t>
            </a:r>
            <a:endParaRPr lang="en-US" sz="1400" dirty="0"/>
          </a:p>
        </p:txBody>
      </p:sp>
      <p:sp>
        <p:nvSpPr>
          <p:cNvPr id="24" name="Text 15"/>
          <p:cNvSpPr/>
          <p:nvPr/>
        </p:nvSpPr>
        <p:spPr>
          <a:xfrm>
            <a:off x="1445062" y="7306628"/>
            <a:ext cx="1267956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Predict salaries using the trained model</a:t>
            </a:r>
            <a:endParaRPr lang="en-US" sz="1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E9A6AF-AB17-3F96-586B-B48A84841C45}"/>
              </a:ext>
            </a:extLst>
          </p:cNvPr>
          <p:cNvSpPr/>
          <p:nvPr/>
        </p:nvSpPr>
        <p:spPr>
          <a:xfrm>
            <a:off x="12734693" y="7515922"/>
            <a:ext cx="1817648" cy="63561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0321"/>
            <a:ext cx="81120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Algorithm Used: Linear Regression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27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Linear Regression predicts salary using a linear equation. Salary = b0 + b1_Experience + b2_Age + b3*Gender. It was chosen for simplicity and interpretability.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036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Evaluation metrics include MAE, MSE, and R-squared. These metrics help us assess model accuracy.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421737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721167" y="387584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3194328" y="3648551"/>
            <a:ext cx="2060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3194328" y="4138970"/>
            <a:ext cx="20607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Mean Absolute Error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3080861" y="4713446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93790" y="4842034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2808089" y="529613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5368171" y="5068848"/>
            <a:ext cx="2001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MSE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368171" y="5559266"/>
            <a:ext cx="20013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Mean Squared Error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5254704" y="6133743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793790" y="6262330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3895011" y="671643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7542014" y="6489144"/>
            <a:ext cx="1657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R² Score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42014" y="6979563"/>
            <a:ext cx="16577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R-squared Score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78D063-E181-C70F-0BCC-086E997B38D4}"/>
              </a:ext>
            </a:extLst>
          </p:cNvPr>
          <p:cNvSpPr/>
          <p:nvPr/>
        </p:nvSpPr>
        <p:spPr>
          <a:xfrm>
            <a:off x="12734693" y="7515922"/>
            <a:ext cx="1817648" cy="63561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070" y="3128010"/>
            <a:ext cx="3604260" cy="19735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1629" y="512683"/>
            <a:ext cx="4654510" cy="58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Output &amp; Prediction</a:t>
            </a:r>
            <a:endParaRPr lang="en-US" sz="3650" dirty="0"/>
          </a:p>
        </p:txBody>
      </p:sp>
      <p:sp>
        <p:nvSpPr>
          <p:cNvPr id="5" name="Text 1"/>
          <p:cNvSpPr/>
          <p:nvPr/>
        </p:nvSpPr>
        <p:spPr>
          <a:xfrm>
            <a:off x="651629" y="1373624"/>
            <a:ext cx="7840742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model evaluation results show the effectiveness of Linear Regression. For example: MAE: ₹2000, MSE: ₹1500000, R² Score: 0.89.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51629" y="2178844"/>
            <a:ext cx="7840742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user input like 5 years of experience, 28 years old, and male, the predicted salary is ₹50,000.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51629" y="3077051"/>
            <a:ext cx="3780711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₹2000</a:t>
            </a:r>
            <a:endParaRPr lang="en-US" sz="4800" dirty="0"/>
          </a:p>
        </p:txBody>
      </p:sp>
      <p:sp>
        <p:nvSpPr>
          <p:cNvPr id="8" name="Text 4"/>
          <p:cNvSpPr/>
          <p:nvPr/>
        </p:nvSpPr>
        <p:spPr>
          <a:xfrm>
            <a:off x="1378387" y="3923943"/>
            <a:ext cx="2327196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MAE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51629" y="4326493"/>
            <a:ext cx="3780711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Indicates the average magnitude of errors between predicted and actual salary values.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4711541" y="3077051"/>
            <a:ext cx="3780830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₹1.5M</a:t>
            </a:r>
            <a:endParaRPr lang="en-US" sz="4800" dirty="0"/>
          </a:p>
        </p:txBody>
      </p:sp>
      <p:sp>
        <p:nvSpPr>
          <p:cNvPr id="11" name="Text 7"/>
          <p:cNvSpPr/>
          <p:nvPr/>
        </p:nvSpPr>
        <p:spPr>
          <a:xfrm>
            <a:off x="5438299" y="3923943"/>
            <a:ext cx="2327196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MSE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4711541" y="4326493"/>
            <a:ext cx="3780830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Represents the average of the squares of the errors; sensitive to outliers.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2681526" y="5573792"/>
            <a:ext cx="3780830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0.89</a:t>
            </a:r>
            <a:endParaRPr lang="en-US" sz="4800" dirty="0"/>
          </a:p>
        </p:txBody>
      </p:sp>
      <p:sp>
        <p:nvSpPr>
          <p:cNvPr id="14" name="Text 10"/>
          <p:cNvSpPr/>
          <p:nvPr/>
        </p:nvSpPr>
        <p:spPr>
          <a:xfrm>
            <a:off x="3408283" y="6420683"/>
            <a:ext cx="2327196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R² Score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2681526" y="6823234"/>
            <a:ext cx="3780830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Measures the proportion of variance in the salary that can be predicted from the independent variables.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F7A6C-A117-B101-D7C6-F92BBCBAE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0ADDE87-8449-FF04-2CCF-8D0CA438C34A}"/>
              </a:ext>
            </a:extLst>
          </p:cNvPr>
          <p:cNvSpPr txBox="1"/>
          <p:nvPr/>
        </p:nvSpPr>
        <p:spPr>
          <a:xfrm>
            <a:off x="4572000" y="3486936"/>
            <a:ext cx="548640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680" b="1" dirty="0"/>
              <a:t>THANK YOU </a:t>
            </a:r>
            <a:endParaRPr lang="en-IN" sz="7680" b="1" dirty="0"/>
          </a:p>
        </p:txBody>
      </p:sp>
    </p:spTree>
    <p:extLst>
      <p:ext uri="{BB962C8B-B14F-4D97-AF65-F5344CB8AC3E}">
        <p14:creationId xmlns:p14="http://schemas.microsoft.com/office/powerpoint/2010/main" val="923789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590</Words>
  <Application>Microsoft Office PowerPoint</Application>
  <PresentationFormat>Custom</PresentationFormat>
  <Paragraphs>100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 Slab</vt:lpstr>
      <vt:lpstr>Roboto</vt:lpstr>
      <vt:lpstr>Crimson Pro Semi Bold</vt:lpstr>
      <vt:lpstr>Roboto Bold</vt:lpstr>
      <vt:lpstr>Arial</vt:lpstr>
      <vt:lpstr>Heebo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KUMAR KASHYAP</cp:lastModifiedBy>
  <cp:revision>5</cp:revision>
  <dcterms:created xsi:type="dcterms:W3CDTF">2025-04-04T04:35:58Z</dcterms:created>
  <dcterms:modified xsi:type="dcterms:W3CDTF">2025-04-04T05:09:41Z</dcterms:modified>
</cp:coreProperties>
</file>